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84" r:id="rId3"/>
    <p:sldId id="304" r:id="rId4"/>
    <p:sldId id="305" r:id="rId5"/>
    <p:sldId id="306" r:id="rId6"/>
    <p:sldId id="308" r:id="rId7"/>
    <p:sldId id="311" r:id="rId8"/>
    <p:sldId id="307" r:id="rId9"/>
    <p:sldId id="313" r:id="rId10"/>
    <p:sldId id="314" r:id="rId11"/>
    <p:sldId id="309" r:id="rId12"/>
    <p:sldId id="310" r:id="rId13"/>
    <p:sldId id="279" r:id="rId1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07D"/>
    <a:srgbClr val="0275BE"/>
    <a:srgbClr val="1642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8"/>
    <p:restoredTop sz="94830"/>
  </p:normalViewPr>
  <p:slideViewPr>
    <p:cSldViewPr snapToGrid="0">
      <p:cViewPr varScale="1">
        <p:scale>
          <a:sx n="78" d="100"/>
          <a:sy n="78" d="100"/>
        </p:scale>
        <p:origin x="91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F77F2-5BA3-E349-8626-41CADC4C0008}" type="datetimeFigureOut">
              <a:rPr lang="es-MX" smtClean="0"/>
              <a:t>25/05/2025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2D3D2E-CB64-A448-8EA5-3CB33598B92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1207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D9F89-7157-2A66-1380-3B2449F75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764199A-9CF5-93DA-7954-E726437D6F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ABAF7AC-5C3B-A502-3998-FE79558AE0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051CDF-545D-C8F8-C7FB-888B5EFA95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92332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09B43-830F-F374-D15F-C73AF3BD1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1596730-7EFD-9F44-099A-6DD8388885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4FC2AE9-FAA8-2613-56D2-B7C7FB6EAD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0CF54F4-890F-2311-C21E-7D35515AD4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7406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21A33A-24B0-BD03-9B10-F490A5B93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9CD3AA1-156E-E0B7-0DD1-935E404139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FBB0A7D4-778C-4798-04F8-82874FAEE4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3E3C4AC-9D5E-EE70-B1ED-1BDDA17BFD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15698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1A318-CA23-6AA4-E8DD-F32A4749EA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ED8D907-9DCA-F6D4-37D7-87AE554F7D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40A3B4A9-DA7A-F0B2-6E1D-53AD485FBB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52EC13F-EC81-35C3-A94F-476E74BCE1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4248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7EE8C2-C828-D970-B16B-4FDEAFCF9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6B76BE0-8068-B3A0-0F3E-2F31FA1536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50BDCC2-532A-A9B1-8E77-BA6C386E9E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598DAC4-35CA-81F1-EEE4-866279AFE0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29454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52F84-53CE-E801-7F87-C647DA6FC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7510E378-78EE-D91A-50D6-11FDB70B93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A5AC753-D641-8F5F-B251-ADA7848AAA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F2BF676-A6F4-05C0-9C1E-728A0D8558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11304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505C6-456B-DC12-66AC-D78568A43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82A5255-0592-F82E-C882-3EF3695038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8FE05D0-8059-A74C-AB08-EA1331D969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AF27BF1-8BA8-D9F1-2831-71B4ADB258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8214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32AEC-22B7-A73B-4D10-46516DD36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373A057-09E0-99DD-67D3-227C250596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ABD4FA8-99AB-F39B-A2BC-3110408733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200784-2938-74F1-3255-F29A01DFC1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054099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F2061-7CFC-365A-99B4-FA29FF3682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4924BD9-588C-B330-737F-0A9430AB04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2021F78-AE66-3808-47F6-A55DDA73FF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169684F-ED10-5F8E-E6E3-4140E0849A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89362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962D1-8F8A-4FFA-B3CC-A5ECEE104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7677C59-4C83-3524-62FC-F32F1872C3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48BE742-B9B2-40F3-A2C3-D44FF01F0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51CBE5C-8693-07E4-01D3-55A1CBA8B2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3653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21F967-DE37-8F0F-65B3-64E531F2D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F6BED71-2F65-1582-0934-47C960E584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8F78EB72-99C3-5FC3-43CF-D59E4C7A1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88D11C5-F959-32AC-F374-300144C5F3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2D3D2E-CB64-A448-8EA5-3CB33598B926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92011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47D3CA-FAB5-C3A8-C559-7F5D0F4AD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E11333-ADB3-3C89-E149-266DF64F7F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4512AC-273F-0DCD-A0D0-5AC0E7638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A50A2B-B1B3-B739-15AE-F37BD686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0734C0-9806-0525-9E6A-E58105B70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86151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5537E9-E449-BB96-F754-6C682EB3A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0A050E5-E3FB-02A7-5A12-76D62ACA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39741B-1B87-1D04-D864-8A5957CC5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139D05-E23B-94DD-1C7D-405CF61C5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BA7FE6-30A8-110F-AE45-51E63803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5294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5F6FE1B-D9E5-5B16-6398-65838BC234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DAFDAF1-BCC2-509A-E2E7-86821FC81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40F122-643C-8222-4AE0-EF4FFFC75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887915-FD6D-2423-DE55-2C391CCA7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9207BD-F68F-E128-589D-9EAD51BB6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67431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71002-9754-3384-FDD9-9AD94390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65084A-4D1D-44B8-B854-5C2B651D4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C24EEB-438C-A58C-26D9-59D8E8F2F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A2CE8F-1DB2-5F0B-0504-40065B600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6896E6-4B30-28BB-9D4F-60F699336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18087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7DE4D5-B4F1-9644-D827-C1AD4D74A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A579E7D-F23A-AB2D-27EF-A990B973A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2225AB-DA84-FC7F-70F9-ADFA8C4BD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154B84-8610-E4C4-E021-8FC03FE83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35316A-9D4F-F244-03D0-0B4F62AF3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7247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6D1DC-3A34-0EF6-BF16-24C30220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B31F9A-64BB-1103-1F59-2FD3FEB2D0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BA2FAC2-4F4E-ABAB-CF9C-BFE967B672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2D13B59-95B6-1378-64AF-55AA5C211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83A01A0-36D1-69F5-E707-F1265945D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F66909-6AB8-BCD2-8667-990EB1F47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58740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82371F-A733-3B22-082D-5510BB064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921EF98-7946-D0B2-FBC3-4C4F94DC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BF83C7-4B7E-AF56-61EA-1D86645C32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A2BC5AE-93E2-E632-37B8-009A7295B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5281AC9-44BF-8A2E-D9D2-3AE2801BB1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C4C98D-1C23-78B9-792A-048326FCE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F28687-F02B-3E6B-0837-2C91CA15C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D9CDACF-D21D-3F64-7F45-27D65F2FF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35154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D8E7CC-A1A3-FD98-291A-30B65929F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329DBF1-E2C7-AB65-C0D7-36F27DEA4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AFF7B21-04D4-284B-E65F-A0AF3AE4E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F678C1-0358-05A7-A23C-3FDF2C725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77446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6831B1D-E563-BB33-37F2-AC0319AB6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02D43C-F5AF-71A2-46D1-4D75AEAF3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4B67EEB-CD78-A98D-4B4D-B7FF02656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26763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C0D15A-C258-9A85-3465-DC3CA86F2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D1E6CF-534F-06F9-F6FC-90387E6E9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AEBD0DE-82C0-9C8B-0F8D-FFF831C2D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A6A1CC7-2FF3-A084-4817-F7FCF94C9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BF4139D-2113-FC4E-48A7-0C8030247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C34DEC6-3F98-6C96-46BE-22885BC39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8300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02D018-FD43-98D5-B7BB-B93977CFE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D972C5F-A05A-3C72-211C-965C2AD7D2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E2280AC-1F6E-E644-BE05-229C5B77A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2D355E-208B-BECC-D8C5-30DA63159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22A799B-C04F-ACD4-C67A-1B1D6ABDC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AFF4594-65DB-DCA3-B99E-BD2DAB06D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4497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C4A5CBB-0EF5-40E2-F097-598FF3FA7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F618479-825A-F547-32B7-3B1D184DC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0343AE-F704-CDDC-A99B-D449CCE054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646F9-2C93-594E-9510-6810880B5895}" type="datetimeFigureOut">
              <a:rPr lang="es-ES_tradnl" smtClean="0"/>
              <a:t>25/05/2025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A27359-F73B-E9D0-7895-7A96EF9C1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EC5899-836F-DAFB-EE9A-717E85C5E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F72B1-CCDF-F34E-AA0B-9AAF1DE3BF9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3376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07BDA7DA-89A6-F759-542E-0E74B61FE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77" y="1808198"/>
            <a:ext cx="6410888" cy="15606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CE636B-163F-C342-CD4F-D74E5E704C88}"/>
              </a:ext>
            </a:extLst>
          </p:cNvPr>
          <p:cNvSpPr txBox="1"/>
          <p:nvPr/>
        </p:nvSpPr>
        <p:spPr>
          <a:xfrm>
            <a:off x="738554" y="3738880"/>
            <a:ext cx="6096000" cy="2554545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r>
              <a:rPr lang="es-ES" dirty="0"/>
              <a:t>Elevando la eficiencia de la cobranza domiciliada a través de la optimización estratégica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60694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1D4F26-322C-6A8D-042A-A80EE1B71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D3F30A1-E586-D468-4DA3-51FF20BE95BC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837EA1A-8B11-8573-FF82-724A010FE86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3AF46D93-0732-342B-FF43-2F748410AEFF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Sistema de recomendación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A136C0-D37A-BB17-DD33-EC9CC0455AC8}"/>
              </a:ext>
            </a:extLst>
          </p:cNvPr>
          <p:cNvSpPr txBox="1"/>
          <p:nvPr/>
        </p:nvSpPr>
        <p:spPr>
          <a:xfrm>
            <a:off x="748110" y="1188019"/>
            <a:ext cx="10416377" cy="4481962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algn="just"/>
            <a:r>
              <a:rPr lang="es-ES" sz="2400" dirty="0"/>
              <a:t>En base a los resultados obtenidos, podemos dar una interpretación clara y sencilla:</a:t>
            </a:r>
          </a:p>
          <a:p>
            <a:pPr algn="just"/>
            <a:endParaRPr lang="es-ES" sz="2400" dirty="0"/>
          </a:p>
          <a:p>
            <a:pPr algn="just"/>
            <a:endParaRPr lang="es-ES" sz="2400" dirty="0"/>
          </a:p>
          <a:p>
            <a:pPr algn="just"/>
            <a:endParaRPr lang="es-ES" sz="2400" dirty="0"/>
          </a:p>
          <a:p>
            <a:pPr algn="just"/>
            <a:endParaRPr lang="es-ES" sz="2400" dirty="0"/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Para el cliente con el crédito 12345, el mejor momento para cobrar es aproximadamente a la media noche, usando el tipo de envío número 3, en un día específico de la semana. Si se cobra un monto de $1000, se espera recuperar aproximadamente $950, con un costo de transacción bajo de solo $3.50.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D572DB-6F63-E4B0-5CB2-19739620339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6001" b="43832"/>
          <a:stretch>
            <a:fillRect/>
          </a:stretch>
        </p:blipFill>
        <p:spPr>
          <a:xfrm>
            <a:off x="1574799" y="2158671"/>
            <a:ext cx="8763000" cy="11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705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CDEBDC-1E9E-67FD-FE82-350298D07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63368BF1-5D33-F8E4-CE9C-D9CEDE556299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3B6099-0EA7-0478-11EF-BAE9E4056295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8AA63D67-5F66-4386-8A41-EA8BA10E57B6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Próximos Pasos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5662A0-BDE0-31D5-8668-C5FCC2E737CC}"/>
              </a:ext>
            </a:extLst>
          </p:cNvPr>
          <p:cNvSpPr txBox="1"/>
          <p:nvPr/>
        </p:nvSpPr>
        <p:spPr>
          <a:xfrm>
            <a:off x="500950" y="1360494"/>
            <a:ext cx="10416377" cy="3373966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algn="just"/>
            <a:r>
              <a:rPr lang="es-ES" sz="2400" dirty="0"/>
              <a:t>Continuar refinando el modelo con datos adicionales y nuevas estrategias de cobranza.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Integrar la Domiciliación Inteligente con otras áreas de CREDIFIEL para una visión unificada del cliente.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Explorar oportunidades para la personalización aún mayor de las estrategias de cobranza.</a:t>
            </a:r>
          </a:p>
          <a:p>
            <a:pPr algn="just"/>
            <a:endParaRPr lang="es-E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772C09-A7D5-F6A7-72DC-833DA712E3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6721" y="4179637"/>
            <a:ext cx="4017545" cy="267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997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7C396F-8F3A-2E82-350D-BF821BF9F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EA69526-0685-BBEB-F28E-ABCD45BE41FE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FC7F29D-8573-0C6E-FC6D-5CC041BE495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910E9A3A-91C9-C702-6B27-8A070FA9BF7F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Conclusiones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169EE7-31F6-75F9-E7BE-C484A1219320}"/>
              </a:ext>
            </a:extLst>
          </p:cNvPr>
          <p:cNvSpPr txBox="1"/>
          <p:nvPr/>
        </p:nvSpPr>
        <p:spPr>
          <a:xfrm>
            <a:off x="500950" y="1175828"/>
            <a:ext cx="10416377" cy="3743298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algn="just"/>
            <a:r>
              <a:rPr lang="es-ES" sz="2400" dirty="0"/>
              <a:t>El modelo de optimización de cobranza domiciliada ha demostrado ser una herramienta efectiva para maximizar la recuperación y minimizar los costos.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CREDIFIEL está comprometido con la innovación y la mejora continua en todos los aspectos de su negocio.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Invitamos a todos a unirse a nosotros en este emocionante viaje hacia la excelencia financiera.</a:t>
            </a:r>
          </a:p>
          <a:p>
            <a:pPr algn="just"/>
            <a:endParaRPr lang="es-E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804553-D99A-D59E-2B94-3DBE33217B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5209" y="4368717"/>
            <a:ext cx="3761582" cy="248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43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07BDA7DA-89A6-F759-542E-0E74B61FE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02" y="3726546"/>
            <a:ext cx="7194745" cy="175146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E891890-E7FE-B61C-41CF-6ADD9C392D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1950" y="1796716"/>
            <a:ext cx="5178449" cy="162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702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35CA15-385C-CCE7-0415-F684EED05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6C9653C-DFCF-7D55-CA79-AC0E77AD68B4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703CDCF-D2AD-AC44-3EBB-EF7CEE256EE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B6FD9485-F68B-BF90-4929-5533E10D34C2}"/>
              </a:ext>
            </a:extLst>
          </p:cNvPr>
          <p:cNvSpPr txBox="1"/>
          <p:nvPr/>
        </p:nvSpPr>
        <p:spPr>
          <a:xfrm>
            <a:off x="405275" y="270509"/>
            <a:ext cx="8836696" cy="911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Maximizando la Recuperación y Minimizando Costos en Domiciliación Inteligente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D8DB9B-A663-4359-FE4A-0D2509046E99}"/>
              </a:ext>
            </a:extLst>
          </p:cNvPr>
          <p:cNvSpPr txBox="1"/>
          <p:nvPr/>
        </p:nvSpPr>
        <p:spPr>
          <a:xfrm>
            <a:off x="758857" y="2398041"/>
            <a:ext cx="10416377" cy="2635302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r>
              <a:rPr lang="es-ES" sz="2400"/>
              <a:t>Importancia de la cobranza domiciliada:</a:t>
            </a:r>
          </a:p>
          <a:p>
            <a:endParaRPr lang="es-ES" sz="2400"/>
          </a:p>
          <a:p>
            <a:r>
              <a:rPr lang="es-ES" sz="2400"/>
              <a:t>La cobranza domiciliada representa un componente esencial de nuestra cartera, con un [8%] del total de los créditos.</a:t>
            </a:r>
          </a:p>
          <a:p>
            <a:endParaRPr lang="es-ES" sz="2400"/>
          </a:p>
          <a:p>
            <a:r>
              <a:rPr lang="es-ES" sz="2400"/>
              <a:t>Es crucial optimizar este proceso para garantizar la salud financiera de la empresa y maximizar el valor para nuestros clientes.</a:t>
            </a:r>
            <a:endParaRPr lang="es-E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79703E-C37F-1758-AC49-8AB381864E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1900" y="1069162"/>
            <a:ext cx="3124622" cy="175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71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18EA9A-3749-EEAA-7AD3-BCA333EF6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F09DEA6-92E6-625E-496C-83D5F48B6EC0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362C9F9-CA29-40AB-4DFA-B544B4AB6AD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349EA4B0-9F26-B94F-9343-5A1CDE5E8CBC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Desafíos Clave en la Cobranza Domiciliada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208397-D813-65EC-13B8-71B312331780}"/>
              </a:ext>
            </a:extLst>
          </p:cNvPr>
          <p:cNvSpPr txBox="1"/>
          <p:nvPr/>
        </p:nvSpPr>
        <p:spPr>
          <a:xfrm>
            <a:off x="887811" y="1568496"/>
            <a:ext cx="10416377" cy="4481962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dirty="0"/>
              <a:t>Volatilidad en la efectividad del pago: Dependencia del esfuerzo individual.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dirty="0"/>
              <a:t>Costos fijos elevados en comisiones, independientemente del resultado de la cobranza.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dirty="0"/>
              <a:t>Proceso de cobranza masivo, sin estrategias específicas adaptadas a cada situación.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dirty="0"/>
              <a:t>Gestión manual, que limita la capacidad de respuesta y optimización en tiempo real.</a:t>
            </a:r>
          </a:p>
          <a:p>
            <a:endParaRPr lang="es-E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E4F883-CCF5-EA94-E335-B1E9B86464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0" y="5329116"/>
            <a:ext cx="2293326" cy="152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779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D4CE43-5D4E-3D9F-B346-01C52BD95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C042B1-70BE-D9AB-289A-CD94F6F4A6B6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C6C0FA9-EE51-91DD-822E-395E0E1D225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B1F563E1-F7F6-9504-5976-F28774C5B98D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La Solución: Domiciliación Inteligente Optimizado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CF6F45-C6E5-22B5-71B1-CBE782F93B24}"/>
              </a:ext>
            </a:extLst>
          </p:cNvPr>
          <p:cNvSpPr txBox="1"/>
          <p:nvPr/>
        </p:nvSpPr>
        <p:spPr>
          <a:xfrm>
            <a:off x="711965" y="1940951"/>
            <a:ext cx="10416377" cy="1157975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algn="just"/>
            <a:r>
              <a:rPr lang="es-ES" sz="2400" dirty="0"/>
              <a:t>Hemos desarrollado un modelo de optimización de cobranza domiciliada que aborda directamente estos desafíos, elevando la eficiencia y reduciendo los costos.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5DFE09-52CF-EB90-F4B9-C61C51EB44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8138" y="3429000"/>
            <a:ext cx="3887665" cy="2591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620CBD-4F1F-8AA6-32A5-DC55CE5FCB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6198" y="3521109"/>
            <a:ext cx="3887665" cy="240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634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1F6735-D44D-18DA-E0BB-780EA333B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8B59A829-D03F-E461-E3DC-92272ECB8847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2F9AC60-EE75-9154-C625-E5E66F4F85C5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77F8ED37-80E6-84DC-9A9B-D9710643ED2A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¿Cómo funciona?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DB215A-1D7B-79B7-3F35-50A1E42AF873}"/>
              </a:ext>
            </a:extLst>
          </p:cNvPr>
          <p:cNvSpPr txBox="1"/>
          <p:nvPr/>
        </p:nvSpPr>
        <p:spPr>
          <a:xfrm>
            <a:off x="500950" y="1545160"/>
            <a:ext cx="10416377" cy="3004634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algn="just"/>
            <a:r>
              <a:rPr lang="es-ES" sz="2400" dirty="0"/>
              <a:t>El modelo aprovecha la vasta información de CREDIFIEL para predecir el comportamiento de pago y adaptar la estrategia de cobranza.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Automatizamos la toma de decisiones, seleccionando la mejor combinación de banco, horario y tipo de cobro para cada cliente.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Integramos estrategias de reintento basadas en la probabilidad de éxito y el costo asociado.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EC18EF-954B-31EF-1A77-DBABBF9139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1526" y="4164646"/>
            <a:ext cx="2897568" cy="192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41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7CCDAF-0389-F472-8139-086EB4D6B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0D1F89AF-3622-8BD3-385F-3A343EF96036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9A565FD-D8DE-FA61-421A-4A5235A1C3E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0378E38E-C607-8D8C-7E99-B3B3F7B50E70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Resultados - Maximizando la Recuperación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DDB00-891E-D35B-2FA7-72D2558DEB6D}"/>
              </a:ext>
            </a:extLst>
          </p:cNvPr>
          <p:cNvSpPr txBox="1"/>
          <p:nvPr/>
        </p:nvSpPr>
        <p:spPr>
          <a:xfrm>
            <a:off x="500950" y="1914491"/>
            <a:ext cx="10416377" cy="2265971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algn="just"/>
            <a:r>
              <a:rPr lang="es-ES" sz="2400" dirty="0"/>
              <a:t>Incremento en la tasa de recuperación gracias a la personalización de las estrategias de cobranza.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Reducción en el número de créditos incobrables al identificar patrones de riesgo y actuar de manera proactiva.</a:t>
            </a:r>
          </a:p>
          <a:p>
            <a:pPr algn="just"/>
            <a:endParaRPr lang="es-E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E22F5D-F116-78E4-0070-92C20D0EBC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0076" y="4083384"/>
            <a:ext cx="4161924" cy="277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639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7E4FAB-BAF0-3CFB-1AC4-47FEAC112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3B5B07DE-83A3-02DC-0C71-E10C215655F3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1E4E948-33DE-5A18-395B-356BC89D0F7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894855ED-1E34-994A-6A13-E885670A781B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Segmentación de clientes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D8A789-271F-6A5D-2CF9-9BC8CA2CA57E}"/>
              </a:ext>
            </a:extLst>
          </p:cNvPr>
          <p:cNvSpPr txBox="1"/>
          <p:nvPr/>
        </p:nvSpPr>
        <p:spPr>
          <a:xfrm>
            <a:off x="405275" y="1198102"/>
            <a:ext cx="10416377" cy="1157975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algn="just"/>
            <a:r>
              <a:rPr lang="es-ES" sz="2400" dirty="0"/>
              <a:t>Se encontraron patrones para segmentar clientes en 7 grupos, a los cuales se puede aplicar una estrategia de cobro para reducción en el número de créditos incobrables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A39522-5E51-D002-34E1-A4008EF0E9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6191" y="2028092"/>
            <a:ext cx="5031418" cy="406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023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3705E7-A01B-BBDF-554D-5E7E9055A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987CF72-1CC5-FEB9-C265-5A1571A35C96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9DB284F-781B-D26C-4A73-7865610ABE4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07450E96-F2D1-0486-57F6-66B637FA7BF2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Resultados - Minimizando Costos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CBC97A-FE8A-5903-B1B7-3346347EAB20}"/>
              </a:ext>
            </a:extLst>
          </p:cNvPr>
          <p:cNvSpPr txBox="1"/>
          <p:nvPr/>
        </p:nvSpPr>
        <p:spPr>
          <a:xfrm>
            <a:off x="500950" y="1914491"/>
            <a:ext cx="10416377" cy="2265971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algn="just"/>
            <a:r>
              <a:rPr lang="es-ES" sz="2400" dirty="0"/>
              <a:t>Reducción en costos de comisiones gracias a la optimización del número de envíos.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Alineación de los costos de comisiones con el desempeño de la cobranza, eliminando gastos innecesarios.</a:t>
            </a:r>
          </a:p>
          <a:p>
            <a:pPr algn="just"/>
            <a:endParaRPr lang="es-E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005074-ECC1-2B36-B0E3-142054D7CB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0103" y="3693693"/>
            <a:ext cx="3507224" cy="233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333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0B50B7-F18A-044E-5715-95FE56C63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A54C878D-C5C1-136C-DDAD-0EF2E6F58075}"/>
              </a:ext>
            </a:extLst>
          </p:cNvPr>
          <p:cNvSpPr txBox="1"/>
          <p:nvPr/>
        </p:nvSpPr>
        <p:spPr>
          <a:xfrm>
            <a:off x="8019535" y="5807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FD11B20-148C-D943-19B3-714395EF5AF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1708" y="225215"/>
            <a:ext cx="2669060" cy="656931"/>
          </a:xfrm>
          <a:prstGeom prst="rect">
            <a:avLst/>
          </a:prstGeom>
        </p:spPr>
      </p:pic>
      <p:sp>
        <p:nvSpPr>
          <p:cNvPr id="4" name="TÍTULO">
            <a:extLst>
              <a:ext uri="{FF2B5EF4-FFF2-40B4-BE49-F238E27FC236}">
                <a16:creationId xmlns:a16="http://schemas.microsoft.com/office/drawing/2014/main" id="{5717D873-A262-50FB-BAD7-EAFDFB601955}"/>
              </a:ext>
            </a:extLst>
          </p:cNvPr>
          <p:cNvSpPr txBox="1"/>
          <p:nvPr/>
        </p:nvSpPr>
        <p:spPr>
          <a:xfrm>
            <a:off x="405275" y="485952"/>
            <a:ext cx="8836696" cy="480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4748" tIns="24748" rIns="24748" bIns="24748" anchor="ctr">
            <a:spAutoFit/>
          </a:bodyPr>
          <a:lstStyle>
            <a:lvl1pPr algn="l">
              <a:defRPr sz="6000" b="1">
                <a:solidFill>
                  <a:srgbClr val="14448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s-ES" sz="2800" dirty="0"/>
              <a:t>Segmentación de clientes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17DD67-030B-28C8-A741-635EE364C474}"/>
              </a:ext>
            </a:extLst>
          </p:cNvPr>
          <p:cNvSpPr txBox="1"/>
          <p:nvPr/>
        </p:nvSpPr>
        <p:spPr>
          <a:xfrm>
            <a:off x="405275" y="1198102"/>
            <a:ext cx="10416377" cy="1157975"/>
          </a:xfrm>
          <a:prstGeom prst="rect">
            <a:avLst/>
          </a:prstGeom>
          <a:ln w="12700">
            <a:miter lim="400000"/>
          </a:ln>
        </p:spPr>
        <p:txBody>
          <a:bodyPr wrap="square" lIns="24748" tIns="24748" rIns="24748" bIns="24748" anchor="ctr">
            <a:spAutoFit/>
          </a:bodyPr>
          <a:lstStyle>
            <a:defPPr>
              <a:defRPr lang="es-MX"/>
            </a:defPPr>
            <a:lvl1pPr>
              <a:defRPr sz="2800" b="1">
                <a:solidFill>
                  <a:srgbClr val="144482"/>
                </a:solidFill>
                <a:latin typeface="Arial"/>
                <a:ea typeface="Arial"/>
                <a:cs typeface="Arial"/>
              </a:defRPr>
            </a:lvl1pPr>
          </a:lstStyle>
          <a:p>
            <a:pPr algn="just"/>
            <a:r>
              <a:rPr lang="es-ES" sz="2400" dirty="0"/>
              <a:t>Se encontraron patrones para segmentar clientes en 5 grupos, a los cuales se puede aplicar una estrategia para reducción en costos de comisiones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CA487C-544F-6ADC-25FD-C905A33B20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1901" y="2356077"/>
            <a:ext cx="5488198" cy="364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0861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4907</TotalTime>
  <Words>546</Words>
  <Application>Microsoft Office PowerPoint</Application>
  <PresentationFormat>Widescreen</PresentationFormat>
  <Paragraphs>66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 Alejandro Villanueva Fernandez de Castro</dc:creator>
  <cp:lastModifiedBy>Juan Pablo Canizales Martinez</cp:lastModifiedBy>
  <cp:revision>59</cp:revision>
  <dcterms:created xsi:type="dcterms:W3CDTF">2024-03-08T19:05:13Z</dcterms:created>
  <dcterms:modified xsi:type="dcterms:W3CDTF">2025-05-25T17:27:32Z</dcterms:modified>
</cp:coreProperties>
</file>

<file path=docProps/thumbnail.jpeg>
</file>